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67" r:id="rId3"/>
    <p:sldId id="257" r:id="rId4"/>
    <p:sldId id="261" r:id="rId5"/>
    <p:sldId id="271" r:id="rId6"/>
    <p:sldId id="260" r:id="rId7"/>
    <p:sldId id="258" r:id="rId8"/>
    <p:sldId id="268" r:id="rId9"/>
    <p:sldId id="269" r:id="rId10"/>
    <p:sldId id="263" r:id="rId11"/>
    <p:sldId id="264"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651" autoAdjust="0"/>
    <p:restoredTop sz="94610"/>
  </p:normalViewPr>
  <p:slideViewPr>
    <p:cSldViewPr snapToGrid="0" snapToObjects="1">
      <p:cViewPr varScale="1">
        <p:scale>
          <a:sx n="82" d="100"/>
          <a:sy n="82" d="100"/>
        </p:scale>
        <p:origin x="245"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2.png>
</file>

<file path=ppt/media/image3.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53680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5855816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SLIDES_API436781189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SLIDES_API436781189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A_Outro_1">
  <p:cSld name="SA_Outro_1">
    <p:spTree>
      <p:nvGrpSpPr>
        <p:cNvPr id="1" name="Shape 258"/>
        <p:cNvGrpSpPr/>
        <p:nvPr/>
      </p:nvGrpSpPr>
      <p:grpSpPr>
        <a:xfrm>
          <a:off x="0" y="0"/>
          <a:ext cx="0" cy="0"/>
          <a:chOff x="0" y="0"/>
          <a:chExt cx="0" cy="0"/>
        </a:xfrm>
      </p:grpSpPr>
      <p:sp>
        <p:nvSpPr>
          <p:cNvPr id="259" name="Google Shape;259;p25"/>
          <p:cNvSpPr txBox="1">
            <a:spLocks noGrp="1"/>
          </p:cNvSpPr>
          <p:nvPr>
            <p:ph type="sldNum" idx="12"/>
          </p:nvPr>
        </p:nvSpPr>
        <p:spPr>
          <a:xfrm>
            <a:off x="13555933" y="7461147"/>
            <a:ext cx="877920" cy="62976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260" name="Google Shape;260;p25"/>
          <p:cNvSpPr txBox="1">
            <a:spLocks noGrp="1"/>
          </p:cNvSpPr>
          <p:nvPr>
            <p:ph type="title"/>
          </p:nvPr>
        </p:nvSpPr>
        <p:spPr>
          <a:xfrm>
            <a:off x="848640" y="3683928"/>
            <a:ext cx="12933120" cy="861744"/>
          </a:xfrm>
          <a:prstGeom prst="rect">
            <a:avLst/>
          </a:prstGeom>
        </p:spPr>
        <p:txBody>
          <a:bodyPr spcFirstLastPara="1" wrap="square" lIns="91425" tIns="91425" rIns="91425" bIns="91425" anchor="ctr" anchorCtr="0">
            <a:spAutoFit/>
          </a:bodyPr>
          <a:lstStyle>
            <a:lvl1pPr lvl="0" algn="ctr" rtl="0">
              <a:spcBef>
                <a:spcPts val="0"/>
              </a:spcBef>
              <a:spcAft>
                <a:spcPts val="0"/>
              </a:spcAft>
              <a:buSzPts val="2800"/>
              <a:buNone/>
              <a:defRPr/>
            </a:lvl1pPr>
            <a:lvl2pPr lvl="1" algn="ctr" rtl="0">
              <a:spcBef>
                <a:spcPts val="0"/>
              </a:spcBef>
              <a:spcAft>
                <a:spcPts val="0"/>
              </a:spcAft>
              <a:buSzPts val="2800"/>
              <a:buNone/>
              <a:defRPr>
                <a:latin typeface="Poppins"/>
                <a:ea typeface="Poppins"/>
                <a:cs typeface="Poppins"/>
                <a:sym typeface="Poppins"/>
              </a:defRPr>
            </a:lvl2pPr>
            <a:lvl3pPr lvl="2" algn="ctr" rtl="0">
              <a:spcBef>
                <a:spcPts val="0"/>
              </a:spcBef>
              <a:spcAft>
                <a:spcPts val="0"/>
              </a:spcAft>
              <a:buSzPts val="2800"/>
              <a:buNone/>
              <a:defRPr>
                <a:latin typeface="Poppins"/>
                <a:ea typeface="Poppins"/>
                <a:cs typeface="Poppins"/>
                <a:sym typeface="Poppins"/>
              </a:defRPr>
            </a:lvl3pPr>
            <a:lvl4pPr lvl="3" algn="ctr" rtl="0">
              <a:spcBef>
                <a:spcPts val="0"/>
              </a:spcBef>
              <a:spcAft>
                <a:spcPts val="0"/>
              </a:spcAft>
              <a:buSzPts val="2800"/>
              <a:buNone/>
              <a:defRPr>
                <a:latin typeface="Poppins"/>
                <a:ea typeface="Poppins"/>
                <a:cs typeface="Poppins"/>
                <a:sym typeface="Poppins"/>
              </a:defRPr>
            </a:lvl4pPr>
            <a:lvl5pPr lvl="4" algn="ctr" rtl="0">
              <a:spcBef>
                <a:spcPts val="0"/>
              </a:spcBef>
              <a:spcAft>
                <a:spcPts val="0"/>
              </a:spcAft>
              <a:buSzPts val="2800"/>
              <a:buNone/>
              <a:defRPr>
                <a:latin typeface="Poppins"/>
                <a:ea typeface="Poppins"/>
                <a:cs typeface="Poppins"/>
                <a:sym typeface="Poppins"/>
              </a:defRPr>
            </a:lvl5pPr>
            <a:lvl6pPr lvl="5" algn="ctr" rtl="0">
              <a:spcBef>
                <a:spcPts val="0"/>
              </a:spcBef>
              <a:spcAft>
                <a:spcPts val="0"/>
              </a:spcAft>
              <a:buSzPts val="2800"/>
              <a:buNone/>
              <a:defRPr>
                <a:latin typeface="Poppins"/>
                <a:ea typeface="Poppins"/>
                <a:cs typeface="Poppins"/>
                <a:sym typeface="Poppins"/>
              </a:defRPr>
            </a:lvl6pPr>
            <a:lvl7pPr lvl="6" algn="ctr" rtl="0">
              <a:spcBef>
                <a:spcPts val="0"/>
              </a:spcBef>
              <a:spcAft>
                <a:spcPts val="0"/>
              </a:spcAft>
              <a:buSzPts val="2800"/>
              <a:buNone/>
              <a:defRPr>
                <a:latin typeface="Poppins"/>
                <a:ea typeface="Poppins"/>
                <a:cs typeface="Poppins"/>
                <a:sym typeface="Poppins"/>
              </a:defRPr>
            </a:lvl7pPr>
            <a:lvl8pPr lvl="7" algn="ctr" rtl="0">
              <a:spcBef>
                <a:spcPts val="0"/>
              </a:spcBef>
              <a:spcAft>
                <a:spcPts val="0"/>
              </a:spcAft>
              <a:buSzPts val="2800"/>
              <a:buNone/>
              <a:defRPr>
                <a:latin typeface="Poppins"/>
                <a:ea typeface="Poppins"/>
                <a:cs typeface="Poppins"/>
                <a:sym typeface="Poppins"/>
              </a:defRPr>
            </a:lvl8pPr>
            <a:lvl9pPr lvl="8" algn="ctr" rtl="0">
              <a:spcBef>
                <a:spcPts val="0"/>
              </a:spcBef>
              <a:spcAft>
                <a:spcPts val="0"/>
              </a:spcAft>
              <a:buSzPts val="2800"/>
              <a:buNone/>
              <a:defRPr>
                <a:latin typeface="Poppins"/>
                <a:ea typeface="Poppins"/>
                <a:cs typeface="Poppins"/>
                <a:sym typeface="Poppins"/>
              </a:defRPr>
            </a:lvl9pPr>
          </a:lstStyle>
          <a:p>
            <a:endParaRPr/>
          </a:p>
        </p:txBody>
      </p:sp>
    </p:spTree>
    <p:extLst>
      <p:ext uri="{BB962C8B-B14F-4D97-AF65-F5344CB8AC3E}">
        <p14:creationId xmlns:p14="http://schemas.microsoft.com/office/powerpoint/2010/main" val="1773235759"/>
      </p:ext>
    </p:extLst>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1096529" y="2840511"/>
            <a:ext cx="12436591"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61525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jpe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9331"/>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735291"/>
            <a:ext cx="7477601" cy="7004115"/>
          </a:xfrm>
          <a:prstGeom prst="rect">
            <a:avLst/>
          </a:prstGeom>
          <a:noFill/>
          <a:ln/>
        </p:spPr>
        <p:txBody>
          <a:bodyPr wrap="square" rtlCol="0" anchor="t"/>
          <a:lstStyle/>
          <a:p>
            <a:pPr marL="0" indent="0">
              <a:lnSpc>
                <a:spcPts val="6561"/>
              </a:lnSpc>
              <a:buNone/>
            </a:pPr>
            <a:r>
              <a:rPr lang="en-US" sz="4800" b="1" dirty="0">
                <a:solidFill>
                  <a:srgbClr val="FF0000"/>
                </a:solidFill>
                <a:latin typeface="Times New Roman" panose="02020603050405020304" pitchFamily="18" charset="0"/>
                <a:ea typeface="Kanit" pitchFamily="34" charset="-122"/>
                <a:cs typeface="Times New Roman" panose="02020603050405020304" pitchFamily="18" charset="0"/>
              </a:rPr>
              <a:t>Detection of Pneumonia using Convolutional Neural Networks in Deep Learning</a:t>
            </a:r>
          </a:p>
          <a:p>
            <a:pPr marL="0" indent="0">
              <a:lnSpc>
                <a:spcPct val="150000"/>
              </a:lnSpc>
              <a:buNone/>
            </a:pPr>
            <a:endParaRPr lang="en-IN" sz="1500" dirty="0">
              <a:latin typeface="Times New Roman" panose="02020603050405020304" pitchFamily="18" charset="0"/>
              <a:cs typeface="Times New Roman" panose="02020603050405020304" pitchFamily="18" charset="0"/>
            </a:endParaRPr>
          </a:p>
          <a:p>
            <a:pPr marL="0" indent="0">
              <a:lnSpc>
                <a:spcPct val="150000"/>
              </a:lnSpc>
              <a:buNone/>
            </a:pPr>
            <a:endParaRPr lang="en-IN" sz="1500" dirty="0">
              <a:latin typeface="Times New Roman" panose="02020603050405020304" pitchFamily="18" charset="0"/>
              <a:cs typeface="Times New Roman" panose="02020603050405020304" pitchFamily="18" charset="0"/>
            </a:endParaRPr>
          </a:p>
          <a:p>
            <a:pPr marL="0" indent="0">
              <a:lnSpc>
                <a:spcPct val="150000"/>
              </a:lnSpc>
              <a:buNone/>
            </a:pPr>
            <a:r>
              <a:rPr lang="en-IN" sz="1500" dirty="0">
                <a:latin typeface="Times New Roman" panose="02020603050405020304" pitchFamily="18" charset="0"/>
                <a:cs typeface="Times New Roman" panose="02020603050405020304" pitchFamily="18" charset="0"/>
              </a:rPr>
              <a:t>	VALLAMBHOTLA SANTOSH KUMAR (20471A4358)</a:t>
            </a:r>
          </a:p>
          <a:p>
            <a:pPr marL="0" indent="0">
              <a:lnSpc>
                <a:spcPct val="150000"/>
              </a:lnSpc>
              <a:buNone/>
            </a:pPr>
            <a:r>
              <a:rPr lang="en-IN" sz="1500" dirty="0">
                <a:latin typeface="Times New Roman" panose="02020603050405020304" pitchFamily="18" charset="0"/>
                <a:cs typeface="Times New Roman" panose="02020603050405020304" pitchFamily="18" charset="0"/>
              </a:rPr>
              <a:t>	SHAIK NADEEM (21475A4304) </a:t>
            </a:r>
          </a:p>
          <a:p>
            <a:pPr marL="0" indent="0">
              <a:lnSpc>
                <a:spcPct val="150000"/>
              </a:lnSpc>
              <a:buNone/>
            </a:pPr>
            <a:r>
              <a:rPr lang="en-IN" sz="1500" dirty="0">
                <a:latin typeface="Times New Roman" panose="02020603050405020304" pitchFamily="18" charset="0"/>
                <a:cs typeface="Times New Roman" panose="02020603050405020304" pitchFamily="18" charset="0"/>
              </a:rPr>
              <a:t>	MADASU SRIRAM (20471A4331) </a:t>
            </a:r>
          </a:p>
          <a:p>
            <a:pPr marL="0" indent="0">
              <a:lnSpc>
                <a:spcPct val="150000"/>
              </a:lnSpc>
              <a:buNone/>
            </a:pPr>
            <a:r>
              <a:rPr lang="en-IN" sz="1500" dirty="0">
                <a:latin typeface="Times New Roman" panose="02020603050405020304" pitchFamily="18" charset="0"/>
                <a:cs typeface="Times New Roman" panose="02020603050405020304" pitchFamily="18" charset="0"/>
              </a:rPr>
              <a:t>	THOTA SAI VAMSI (21475A4301)</a:t>
            </a:r>
            <a:endParaRPr lang="en-US" sz="1500" b="1" dirty="0">
              <a:solidFill>
                <a:srgbClr val="272D45"/>
              </a:solidFill>
              <a:latin typeface="Times New Roman" panose="02020603050405020304" pitchFamily="18" charset="0"/>
              <a:ea typeface="Kanit" pitchFamily="34" charset="-122"/>
              <a:cs typeface="Times New Roman" panose="02020603050405020304" pitchFamily="18" charset="0"/>
            </a:endParaRPr>
          </a:p>
          <a:p>
            <a:pPr marL="0" indent="0">
              <a:lnSpc>
                <a:spcPts val="6561"/>
              </a:lnSpc>
              <a:buNone/>
            </a:pPr>
            <a:endParaRPr lang="en-US" sz="2000" dirty="0">
              <a:latin typeface="Times New Roman" panose="02020603050405020304" pitchFamily="18" charset="0"/>
              <a:cs typeface="Times New Roman" panose="02020603050405020304" pitchFamily="18" charset="0"/>
            </a:endParaRPr>
          </a:p>
          <a:p>
            <a:pPr marL="0" indent="0">
              <a:lnSpc>
                <a:spcPts val="6561"/>
              </a:lnSpc>
              <a:buNone/>
            </a:pPr>
            <a:r>
              <a:rPr lang="en-US" sz="2500" dirty="0">
                <a:latin typeface="Times New Roman" panose="02020603050405020304" pitchFamily="18" charset="0"/>
                <a:cs typeface="Times New Roman" panose="02020603050405020304" pitchFamily="18" charset="0"/>
              </a:rPr>
              <a:t>PROJECT GUIDE:</a:t>
            </a:r>
          </a:p>
          <a:p>
            <a:pPr marL="0" indent="0">
              <a:lnSpc>
                <a:spcPts val="6561"/>
              </a:lnSpc>
              <a:buNone/>
            </a:pPr>
            <a:r>
              <a:rPr lang="en-IN" sz="2500" dirty="0">
                <a:latin typeface="Times New Roman" panose="02020603050405020304" pitchFamily="18" charset="0"/>
                <a:cs typeface="Times New Roman" panose="02020603050405020304" pitchFamily="18" charset="0"/>
              </a:rPr>
              <a:t>M. RAMAKRISHNA REDDY </a:t>
            </a:r>
            <a:r>
              <a:rPr lang="en-IN" sz="2000" dirty="0" err="1">
                <a:latin typeface="Times New Roman" panose="02020603050405020304" pitchFamily="18" charset="0"/>
                <a:cs typeface="Times New Roman" panose="02020603050405020304" pitchFamily="18" charset="0"/>
              </a:rPr>
              <a:t>M.Tech</a:t>
            </a:r>
            <a:r>
              <a:rPr lang="en-IN" sz="2000" dirty="0">
                <a:latin typeface="Times New Roman" panose="02020603050405020304" pitchFamily="18" charset="0"/>
                <a:cs typeface="Times New Roman" panose="02020603050405020304" pitchFamily="18" charset="0"/>
              </a:rPr>
              <a:t> (PH.D)</a:t>
            </a:r>
            <a:r>
              <a:rPr lang="en-IN" sz="2000" dirty="0" err="1">
                <a:latin typeface="Times New Roman" panose="02020603050405020304" pitchFamily="18" charset="0"/>
                <a:cs typeface="Times New Roman" panose="02020603050405020304" pitchFamily="18" charset="0"/>
              </a:rPr>
              <a:t>Asst.Professor</a:t>
            </a:r>
            <a:endParaRPr lang="en-US" sz="2000" dirty="0">
              <a:latin typeface="Times New Roman" panose="02020603050405020304" pitchFamily="18" charset="0"/>
              <a:cs typeface="Times New Roman" panose="02020603050405020304" pitchFamily="18" charset="0"/>
            </a:endParaRPr>
          </a:p>
        </p:txBody>
      </p:sp>
      <p:sp>
        <p:nvSpPr>
          <p:cNvPr id="6" name="Text 3"/>
          <p:cNvSpPr/>
          <p:nvPr/>
        </p:nvSpPr>
        <p:spPr>
          <a:xfrm>
            <a:off x="833199" y="3318235"/>
            <a:ext cx="7477601" cy="4675695"/>
          </a:xfrm>
          <a:prstGeom prst="rect">
            <a:avLst/>
          </a:prstGeom>
          <a:noFill/>
          <a:ln/>
        </p:spPr>
        <p:txBody>
          <a:bodyPr wrap="square" rtlCol="0" anchor="t"/>
          <a:lstStyle/>
          <a:p>
            <a:pPr marL="0" indent="0" algn="just">
              <a:lnSpc>
                <a:spcPts val="2799"/>
              </a:lnSpc>
              <a:buNone/>
            </a:pPr>
            <a:endParaRPr lang="en-US" sz="1500" dirty="0">
              <a:latin typeface="Times New Roman" panose="02020603050405020304" pitchFamily="18" charset="0"/>
              <a:cs typeface="Times New Roman" panose="02020603050405020304" pitchFamily="18" charset="0"/>
            </a:endParaRPr>
          </a:p>
        </p:txBody>
      </p:sp>
      <p:sp>
        <p:nvSpPr>
          <p:cNvPr id="7" name="Shape 4"/>
          <p:cNvSpPr/>
          <p:nvPr/>
        </p:nvSpPr>
        <p:spPr>
          <a:xfrm>
            <a:off x="833199" y="6605826"/>
            <a:ext cx="355402" cy="355402"/>
          </a:xfrm>
          <a:prstGeom prst="roundRect">
            <a:avLst>
              <a:gd name="adj" fmla="val 25726039"/>
            </a:avLst>
          </a:prstGeom>
          <a:noFill/>
          <a:ln w="7620">
            <a:solidFill>
              <a:srgbClr val="FFFFFF"/>
            </a:solidFill>
            <a:prstDash val="solid"/>
          </a:ln>
        </p:spPr>
      </p:sp>
      <p:sp>
        <p:nvSpPr>
          <p:cNvPr id="9" name="Text 5"/>
          <p:cNvSpPr/>
          <p:nvPr/>
        </p:nvSpPr>
        <p:spPr>
          <a:xfrm>
            <a:off x="1299686" y="6589157"/>
            <a:ext cx="2468880"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74645" y="0"/>
            <a:ext cx="14630400" cy="2777490"/>
          </a:xfrm>
          <a:prstGeom prst="rect">
            <a:avLst/>
          </a:prstGeom>
        </p:spPr>
      </p:pic>
      <p:sp>
        <p:nvSpPr>
          <p:cNvPr id="5" name="Text 2"/>
          <p:cNvSpPr/>
          <p:nvPr/>
        </p:nvSpPr>
        <p:spPr>
          <a:xfrm>
            <a:off x="2037993" y="2997724"/>
            <a:ext cx="8084820" cy="807395"/>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Conclusion</a:t>
            </a:r>
            <a:endParaRPr lang="en-US" sz="4374" dirty="0"/>
          </a:p>
        </p:txBody>
      </p:sp>
      <p:sp>
        <p:nvSpPr>
          <p:cNvPr id="6" name="Text 3"/>
          <p:cNvSpPr/>
          <p:nvPr/>
        </p:nvSpPr>
        <p:spPr>
          <a:xfrm>
            <a:off x="2037993" y="4025353"/>
            <a:ext cx="10554414" cy="3912016"/>
          </a:xfrm>
          <a:prstGeom prst="rect">
            <a:avLst/>
          </a:prstGeom>
          <a:noFill/>
          <a:ln/>
        </p:spPr>
        <p:txBody>
          <a:bodyPr wrap="square" rtlCol="0" anchor="t"/>
          <a:lstStyle/>
          <a:p>
            <a:pPr marL="0" indent="0" algn="just">
              <a:lnSpc>
                <a:spcPts val="2799"/>
              </a:lnSpc>
              <a:buNone/>
            </a:pPr>
            <a:endParaRPr lang="en-US" sz="1500" b="1"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5DDC6834-9706-0E56-C034-D551AF21EAEA}"/>
              </a:ext>
            </a:extLst>
          </p:cNvPr>
          <p:cNvSpPr txBox="1"/>
          <p:nvPr/>
        </p:nvSpPr>
        <p:spPr>
          <a:xfrm>
            <a:off x="1782147" y="3844703"/>
            <a:ext cx="12344400" cy="3139321"/>
          </a:xfrm>
          <a:prstGeom prst="rect">
            <a:avLst/>
          </a:prstGeom>
          <a:noFill/>
        </p:spPr>
        <p:txBody>
          <a:bodyPr wrap="square">
            <a:spAutoFit/>
          </a:bodyPr>
          <a:lstStyle/>
          <a:p>
            <a:pPr algn="just"/>
            <a:r>
              <a:rPr lang="en-US" dirty="0"/>
              <a:t>In conclusion, the pneumonia detection project leveraging Convolutional Neural Networks (CNNs) successfully addressed the crucial demand for rapid and accurate pneumonia diagnosis by automated analysis of chest X-ray images. The experiment achieved outstanding accuracy and efficiency, perhaps paving the way for a breakthrough in medical picture analysis.</a:t>
            </a:r>
          </a:p>
          <a:p>
            <a:pPr algn="just"/>
            <a:endParaRPr lang="en-US" dirty="0"/>
          </a:p>
          <a:p>
            <a:pPr algn="just"/>
            <a:r>
              <a:rPr lang="en-US" dirty="0"/>
              <a:t>The system's accuracy in discriminating between normal and pneumonia-affected cases, lowering the stress on healthcare personnel, and increasing accessibility in a variety of healthcare settings are among the system's key achievements. The system's deployability is improved by the user-friendly interface.</a:t>
            </a:r>
          </a:p>
          <a:p>
            <a:pPr algn="just"/>
            <a:endParaRPr lang="en-US" dirty="0"/>
          </a:p>
          <a:p>
            <a:pPr algn="just"/>
            <a:r>
              <a:rPr lang="en-US" dirty="0"/>
              <a:t>Improving data diversity, introducing continuous learning mechanisms, integrating the system into clinical workflows, and improving model interpretability are all viable areas for future advancement. Finally, the project represents a promising achievement at the interface of deep learning and medical diagnostics, with future applications.</a:t>
            </a: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7"/>
          <p:cNvSpPr txBox="1"/>
          <p:nvPr/>
        </p:nvSpPr>
        <p:spPr>
          <a:xfrm>
            <a:off x="3992800" y="2448480"/>
            <a:ext cx="7295040" cy="2844960"/>
          </a:xfrm>
          <a:prstGeom prst="rect">
            <a:avLst/>
          </a:prstGeom>
          <a:noFill/>
          <a:ln>
            <a:noFill/>
          </a:ln>
        </p:spPr>
        <p:txBody>
          <a:bodyPr spcFirstLastPara="1" wrap="square" lIns="146280" tIns="146280" rIns="146280" bIns="146280" anchor="t" anchorCtr="0">
            <a:noAutofit/>
          </a:bodyPr>
          <a:lstStyle/>
          <a:p>
            <a:r>
              <a:rPr lang="en" sz="10240" b="1">
                <a:latin typeface="Lobster"/>
                <a:ea typeface="Lobster"/>
                <a:cs typeface="Lobster"/>
                <a:sym typeface="Lobster"/>
              </a:rPr>
              <a:t>Thank you</a:t>
            </a:r>
            <a:endParaRPr sz="10240" b="1">
              <a:latin typeface="Lobster"/>
              <a:ea typeface="Lobster"/>
              <a:cs typeface="Lobster"/>
              <a:sym typeface="Lobster"/>
            </a:endParaRPr>
          </a:p>
        </p:txBody>
      </p:sp>
      <p:sp>
        <p:nvSpPr>
          <p:cNvPr id="376" name="Google Shape;376;p37"/>
          <p:cNvSpPr txBox="1"/>
          <p:nvPr/>
        </p:nvSpPr>
        <p:spPr>
          <a:xfrm>
            <a:off x="4576080" y="4295640"/>
            <a:ext cx="4937760" cy="528480"/>
          </a:xfrm>
          <a:prstGeom prst="rect">
            <a:avLst/>
          </a:prstGeom>
          <a:noFill/>
          <a:ln>
            <a:noFill/>
          </a:ln>
        </p:spPr>
        <p:txBody>
          <a:bodyPr spcFirstLastPara="1" wrap="square" lIns="146280" tIns="146280" rIns="146280" bIns="146280" anchor="t" anchorCtr="0">
            <a:noAutofit/>
          </a:bodyPr>
          <a:lstStyle/>
          <a:p>
            <a:r>
              <a:rPr lang="en" sz="3360" b="1">
                <a:latin typeface="Lobster"/>
                <a:ea typeface="Lobster"/>
                <a:cs typeface="Lobster"/>
                <a:sym typeface="Lobster"/>
              </a:rPr>
              <a:t>For this oppurtunity</a:t>
            </a:r>
            <a:endParaRPr sz="3360" b="1">
              <a:latin typeface="Lobster"/>
              <a:ea typeface="Lobster"/>
              <a:cs typeface="Lobster"/>
              <a:sym typeface="Lobste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DDA26-019F-F055-21B1-63B50BAAB195}"/>
              </a:ext>
            </a:extLst>
          </p:cNvPr>
          <p:cNvSpPr>
            <a:spLocks noGrp="1"/>
          </p:cNvSpPr>
          <p:nvPr>
            <p:ph type="title"/>
          </p:nvPr>
        </p:nvSpPr>
        <p:spPr>
          <a:xfrm>
            <a:off x="1096531" y="742221"/>
            <a:ext cx="4672771" cy="1915412"/>
          </a:xfrm>
        </p:spPr>
        <p:txBody>
          <a:bodyPr anchor="b">
            <a:normAutofit/>
          </a:bodyPr>
          <a:lstStyle/>
          <a:p>
            <a:pPr algn="l"/>
            <a:r>
              <a:rPr lang="en-US" sz="3840" b="1" dirty="0"/>
              <a:t>Outline</a:t>
            </a:r>
          </a:p>
        </p:txBody>
      </p:sp>
      <p:sp>
        <p:nvSpPr>
          <p:cNvPr id="3" name="Content Placeholder 2">
            <a:extLst>
              <a:ext uri="{FF2B5EF4-FFF2-40B4-BE49-F238E27FC236}">
                <a16:creationId xmlns:a16="http://schemas.microsoft.com/office/drawing/2014/main" id="{B4C3036B-6CD7-4E5C-1872-45D90C5C950C}"/>
              </a:ext>
            </a:extLst>
          </p:cNvPr>
          <p:cNvSpPr>
            <a:spLocks noGrp="1"/>
          </p:cNvSpPr>
          <p:nvPr>
            <p:ph sz="quarter" idx="13"/>
          </p:nvPr>
        </p:nvSpPr>
        <p:spPr>
          <a:xfrm>
            <a:off x="1096529" y="2840511"/>
            <a:ext cx="4672774" cy="4108928"/>
          </a:xfrm>
        </p:spPr>
        <p:txBody>
          <a:bodyPr>
            <a:normAutofit/>
          </a:bodyPr>
          <a:lstStyle/>
          <a:p>
            <a:r>
              <a:rPr lang="en-US" sz="1920" dirty="0"/>
              <a:t>Introduction</a:t>
            </a:r>
          </a:p>
          <a:p>
            <a:r>
              <a:rPr lang="en-US" sz="1920" dirty="0"/>
              <a:t>Objective </a:t>
            </a:r>
          </a:p>
          <a:p>
            <a:r>
              <a:rPr lang="en-US" sz="1920" dirty="0"/>
              <a:t>Motivation</a:t>
            </a:r>
          </a:p>
          <a:p>
            <a:r>
              <a:rPr lang="en-US" sz="1920" dirty="0"/>
              <a:t>Flow chart</a:t>
            </a:r>
          </a:p>
          <a:p>
            <a:r>
              <a:rPr lang="en-US" sz="1920" dirty="0"/>
              <a:t>Techniques</a:t>
            </a:r>
          </a:p>
          <a:p>
            <a:r>
              <a:rPr lang="en-US" sz="1920" dirty="0"/>
              <a:t>Training Data</a:t>
            </a:r>
          </a:p>
          <a:p>
            <a:r>
              <a:rPr lang="en-US" sz="1920" dirty="0"/>
              <a:t>Testing and Final Output</a:t>
            </a:r>
          </a:p>
          <a:p>
            <a:r>
              <a:rPr lang="en-US" sz="1920" dirty="0"/>
              <a:t>Conclusion</a:t>
            </a:r>
          </a:p>
        </p:txBody>
      </p:sp>
      <p:pic>
        <p:nvPicPr>
          <p:cNvPr id="1026" name="Picture 2" descr="Pneumonia - St Vincent's Lung Health">
            <a:extLst>
              <a:ext uri="{FF2B5EF4-FFF2-40B4-BE49-F238E27FC236}">
                <a16:creationId xmlns:a16="http://schemas.microsoft.com/office/drawing/2014/main" id="{C223CFBF-274F-EB58-3EA6-577AB2134C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4030" y="235671"/>
            <a:ext cx="8194876" cy="7218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5025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044859"/>
            <a:ext cx="6568440" cy="754144"/>
          </a:xfrm>
          <a:prstGeom prst="rect">
            <a:avLst/>
          </a:prstGeom>
          <a:noFill/>
          <a:ln/>
        </p:spPr>
        <p:txBody>
          <a:bodyPr wrap="none" rtlCol="0" anchor="t"/>
          <a:lstStyle/>
          <a:p>
            <a:pPr marL="0" indent="0">
              <a:lnSpc>
                <a:spcPts val="5468"/>
              </a:lnSpc>
              <a:buNone/>
            </a:pPr>
            <a:r>
              <a:rPr lang="en-IN" sz="4400" dirty="0"/>
              <a:t>Introduction</a:t>
            </a:r>
            <a:endParaRPr lang="en-US" sz="4374" dirty="0"/>
          </a:p>
        </p:txBody>
      </p:sp>
      <p:sp>
        <p:nvSpPr>
          <p:cNvPr id="6" name="Text 3"/>
          <p:cNvSpPr/>
          <p:nvPr/>
        </p:nvSpPr>
        <p:spPr>
          <a:xfrm>
            <a:off x="2037993" y="3912125"/>
            <a:ext cx="10554414" cy="4081806"/>
          </a:xfrm>
          <a:prstGeom prst="rect">
            <a:avLst/>
          </a:prstGeom>
          <a:noFill/>
          <a:ln/>
        </p:spPr>
        <p:txBody>
          <a:bodyPr wrap="square" rtlCol="0" anchor="t"/>
          <a:lstStyle/>
          <a:p>
            <a:pPr marL="0" indent="0" algn="just">
              <a:lnSpc>
                <a:spcPts val="2799"/>
              </a:lnSpc>
              <a:buNone/>
            </a:pPr>
            <a:r>
              <a:rPr lang="en-US" sz="1750" dirty="0">
                <a:latin typeface="Martel Sans" pitchFamily="34" charset="0"/>
                <a:ea typeface="Martel Sans" pitchFamily="34" charset="-122"/>
                <a:cs typeface="Martel Sans" pitchFamily="34" charset="-120"/>
              </a:rPr>
              <a:t>Pneumonia is a respiratory illness characterized by pulmonary inflammation, primarily affecting the air sacs known as alveoli. Bacteria, viruses, and fungus can all cause it. Effective treatment and patient outcomes depend on the timely and accurate identification of pneumonia. Traditional diagnostic approaches, such as chest X-rays and clinical examinations, can take time and may necessitate specialized knowledge.</a:t>
            </a:r>
          </a:p>
          <a:p>
            <a:pPr marL="0" indent="0" algn="just">
              <a:lnSpc>
                <a:spcPts val="2799"/>
              </a:lnSpc>
              <a:buNone/>
            </a:pPr>
            <a:endParaRPr lang="en-US" sz="1750" dirty="0">
              <a:latin typeface="Martel Sans" pitchFamily="34" charset="0"/>
              <a:ea typeface="Martel Sans" pitchFamily="34" charset="-122"/>
              <a:cs typeface="Martel Sans" pitchFamily="34" charset="-120"/>
            </a:endParaRPr>
          </a:p>
          <a:p>
            <a:pPr marL="0" indent="0" algn="just">
              <a:lnSpc>
                <a:spcPts val="2799"/>
              </a:lnSpc>
              <a:buNone/>
            </a:pPr>
            <a:r>
              <a:rPr lang="en-US" sz="1750" dirty="0">
                <a:latin typeface="Martel Sans" pitchFamily="34" charset="0"/>
                <a:ea typeface="Martel Sans" pitchFamily="34" charset="-122"/>
                <a:cs typeface="Martel Sans" pitchFamily="34" charset="-120"/>
              </a:rPr>
              <a:t>Deep learning algorithms, particularly Convolutional Neural Networks (CNNs), have exhibited exceptional effectiveness in a variety of medical image processing applications in recent years. The goal of this project is to use CNNs to detect pneumonia from chest X-ray pictures, providing a faster and perhaps more reliable diagnostic tool.</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9331"/>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07391"/>
            <a:ext cx="7477601" cy="838984"/>
          </a:xfrm>
          <a:prstGeom prst="rect">
            <a:avLst/>
          </a:prstGeom>
          <a:noFill/>
          <a:ln/>
        </p:spPr>
        <p:txBody>
          <a:bodyPr wrap="square" rtlCol="0" anchor="t"/>
          <a:lstStyle/>
          <a:p>
            <a:r>
              <a:rPr lang="en-US" sz="4000" dirty="0"/>
              <a:t>Objective</a:t>
            </a:r>
          </a:p>
        </p:txBody>
      </p:sp>
      <p:sp>
        <p:nvSpPr>
          <p:cNvPr id="6" name="Text 3"/>
          <p:cNvSpPr/>
          <p:nvPr/>
        </p:nvSpPr>
        <p:spPr>
          <a:xfrm>
            <a:off x="833199" y="1253767"/>
            <a:ext cx="7477601" cy="6363092"/>
          </a:xfrm>
          <a:prstGeom prst="rect">
            <a:avLst/>
          </a:prstGeom>
          <a:noFill/>
          <a:ln/>
        </p:spPr>
        <p:txBody>
          <a:bodyPr wrap="square" rtlCol="0" anchor="t"/>
          <a:lstStyle/>
          <a:p>
            <a:pPr marL="285750" indent="-285750" algn="just">
              <a:lnSpc>
                <a:spcPts val="2799"/>
              </a:lnSpc>
              <a:buFont typeface="Wingdings" panose="05000000000000000000" pitchFamily="2" charset="2"/>
              <a:buChar char="Ø"/>
            </a:pPr>
            <a:r>
              <a:rPr lang="en-US" sz="1750" b="1" dirty="0">
                <a:latin typeface="Times New Roman" panose="02020603050405020304" pitchFamily="18" charset="0"/>
                <a:cs typeface="Times New Roman" panose="02020603050405020304" pitchFamily="18" charset="0"/>
              </a:rPr>
              <a:t>Automated Pneumonia Detection</a:t>
            </a:r>
            <a:r>
              <a:rPr lang="en-US" sz="1750" dirty="0">
                <a:latin typeface="Times New Roman" panose="02020603050405020304" pitchFamily="18" charset="0"/>
                <a:cs typeface="Times New Roman" panose="02020603050405020304" pitchFamily="18" charset="0"/>
              </a:rPr>
              <a:t>: Develop a CNN-based model capable of automatically identifying pneumonia from chest X-ray images.</a:t>
            </a:r>
          </a:p>
          <a:p>
            <a:pPr algn="just">
              <a:lnSpc>
                <a:spcPts val="2799"/>
              </a:lnSpc>
            </a:pPr>
            <a:endParaRPr lang="en-US" sz="1750" dirty="0">
              <a:latin typeface="Times New Roman" panose="02020603050405020304" pitchFamily="18" charset="0"/>
              <a:cs typeface="Times New Roman" panose="02020603050405020304" pitchFamily="18" charset="0"/>
            </a:endParaRPr>
          </a:p>
          <a:p>
            <a:pPr marL="285750" indent="-285750" algn="just">
              <a:lnSpc>
                <a:spcPts val="2799"/>
              </a:lnSpc>
              <a:buFont typeface="Wingdings" panose="05000000000000000000" pitchFamily="2" charset="2"/>
              <a:buChar char="Ø"/>
            </a:pPr>
            <a:r>
              <a:rPr lang="en-US" sz="1750" b="1" dirty="0">
                <a:latin typeface="Times New Roman" panose="02020603050405020304" pitchFamily="18" charset="0"/>
                <a:cs typeface="Times New Roman" panose="02020603050405020304" pitchFamily="18" charset="0"/>
              </a:rPr>
              <a:t>Efficient Diagnosis</a:t>
            </a:r>
            <a:r>
              <a:rPr lang="en-US" sz="1750" dirty="0">
                <a:latin typeface="Times New Roman" panose="02020603050405020304" pitchFamily="18" charset="0"/>
                <a:cs typeface="Times New Roman" panose="02020603050405020304" pitchFamily="18" charset="0"/>
              </a:rPr>
              <a:t>: Improve the speed and efficiency of pneumonia diagnosis by providing a tool that can analyze images rapidly and accurately.</a:t>
            </a:r>
          </a:p>
          <a:p>
            <a:pPr algn="just">
              <a:lnSpc>
                <a:spcPts val="2799"/>
              </a:lnSpc>
            </a:pPr>
            <a:endParaRPr lang="en-US" sz="1750" dirty="0">
              <a:latin typeface="Times New Roman" panose="02020603050405020304" pitchFamily="18" charset="0"/>
              <a:cs typeface="Times New Roman" panose="02020603050405020304" pitchFamily="18" charset="0"/>
            </a:endParaRPr>
          </a:p>
          <a:p>
            <a:pPr marL="285750" indent="-285750" algn="just">
              <a:lnSpc>
                <a:spcPts val="2799"/>
              </a:lnSpc>
              <a:buFont typeface="Wingdings" panose="05000000000000000000" pitchFamily="2" charset="2"/>
              <a:buChar char="Ø"/>
            </a:pPr>
            <a:r>
              <a:rPr lang="en-US" sz="1750" b="1" dirty="0">
                <a:latin typeface="Times New Roman" panose="02020603050405020304" pitchFamily="18" charset="0"/>
                <a:cs typeface="Times New Roman" panose="02020603050405020304" pitchFamily="18" charset="0"/>
              </a:rPr>
              <a:t>Reduced Dependency on Expertise</a:t>
            </a:r>
            <a:r>
              <a:rPr lang="en-US" sz="1750" dirty="0">
                <a:latin typeface="Times New Roman" panose="02020603050405020304" pitchFamily="18" charset="0"/>
                <a:cs typeface="Times New Roman" panose="02020603050405020304" pitchFamily="18" charset="0"/>
              </a:rPr>
              <a:t>: Enable healthcare professionals with varying levels of expertise to utilize the automated system, potentially reducing the burden on radiologists and facilitating quicker patient care.</a:t>
            </a:r>
          </a:p>
          <a:p>
            <a:pPr algn="just">
              <a:lnSpc>
                <a:spcPts val="2799"/>
              </a:lnSpc>
            </a:pPr>
            <a:endParaRPr lang="en-US" sz="1750" dirty="0">
              <a:latin typeface="Times New Roman" panose="02020603050405020304" pitchFamily="18" charset="0"/>
              <a:cs typeface="Times New Roman" panose="02020603050405020304" pitchFamily="18" charset="0"/>
            </a:endParaRPr>
          </a:p>
          <a:p>
            <a:pPr marL="285750" indent="-285750" algn="just">
              <a:lnSpc>
                <a:spcPts val="2799"/>
              </a:lnSpc>
              <a:buFont typeface="Wingdings" panose="05000000000000000000" pitchFamily="2" charset="2"/>
              <a:buChar char="Ø"/>
            </a:pPr>
            <a:r>
              <a:rPr lang="en-US" sz="1750" b="1" dirty="0">
                <a:latin typeface="Times New Roman" panose="02020603050405020304" pitchFamily="18" charset="0"/>
                <a:cs typeface="Times New Roman" panose="02020603050405020304" pitchFamily="18" charset="0"/>
              </a:rPr>
              <a:t>Enhanced Patient Outcomes</a:t>
            </a:r>
            <a:r>
              <a:rPr lang="en-US" sz="1750" dirty="0">
                <a:latin typeface="Times New Roman" panose="02020603050405020304" pitchFamily="18" charset="0"/>
                <a:cs typeface="Times New Roman" panose="02020603050405020304" pitchFamily="18" charset="0"/>
              </a:rPr>
              <a:t>: Timely detection of pneumonia can lead to prompt treatment, contributing to better patient outcomes and reducing the risk of complications.</a:t>
            </a:r>
          </a:p>
          <a:p>
            <a:pPr marL="0" indent="0" algn="just">
              <a:lnSpc>
                <a:spcPts val="2799"/>
              </a:lnSpc>
              <a:buNone/>
            </a:pPr>
            <a:endParaRPr lang="en-US" sz="1750" dirty="0">
              <a:latin typeface="Times New Roman" panose="02020603050405020304" pitchFamily="18" charset="0"/>
              <a:cs typeface="Times New Roman" panose="02020603050405020304" pitchFamily="18" charset="0"/>
            </a:endParaRPr>
          </a:p>
          <a:p>
            <a:pPr marL="0" indent="0" algn="just">
              <a:lnSpc>
                <a:spcPts val="2799"/>
              </a:lnSpc>
              <a:buNone/>
            </a:pPr>
            <a:endParaRPr lang="en-US" sz="1750" dirty="0">
              <a:latin typeface="Times New Roman" panose="02020603050405020304" pitchFamily="18" charset="0"/>
              <a:cs typeface="Times New Roman" panose="02020603050405020304" pitchFamily="18" charset="0"/>
            </a:endParaRPr>
          </a:p>
          <a:p>
            <a:pPr marL="0" indent="0" algn="just">
              <a:lnSpc>
                <a:spcPts val="2799"/>
              </a:lnSpc>
              <a:buNone/>
            </a:pPr>
            <a:endParaRPr lang="en-US" sz="1750" dirty="0">
              <a:latin typeface="Times New Roman" panose="02020603050405020304" pitchFamily="18" charset="0"/>
              <a:cs typeface="Times New Roman" panose="02020603050405020304" pitchFamily="18" charset="0"/>
            </a:endParaRPr>
          </a:p>
        </p:txBody>
      </p:sp>
      <p:pic>
        <p:nvPicPr>
          <p:cNvPr id="1026" name="Picture 2" descr="Free vector human anatomy showing pneumonia">
            <a:extLst>
              <a:ext uri="{FF2B5EF4-FFF2-40B4-BE49-F238E27FC236}">
                <a16:creationId xmlns:a16="http://schemas.microsoft.com/office/drawing/2014/main" id="{47197767-DAF6-D503-2436-AE7252ECB2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05875" y="-1"/>
            <a:ext cx="5962650" cy="8229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37324"/>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07391"/>
            <a:ext cx="7477601" cy="838984"/>
          </a:xfrm>
          <a:prstGeom prst="rect">
            <a:avLst/>
          </a:prstGeom>
          <a:noFill/>
          <a:ln/>
        </p:spPr>
        <p:txBody>
          <a:bodyPr wrap="square" rtlCol="0" anchor="t"/>
          <a:lstStyle/>
          <a:p>
            <a:r>
              <a:rPr lang="en-US" sz="4000" dirty="0"/>
              <a:t>Motivation</a:t>
            </a:r>
          </a:p>
        </p:txBody>
      </p:sp>
      <p:sp>
        <p:nvSpPr>
          <p:cNvPr id="6" name="Text 3"/>
          <p:cNvSpPr/>
          <p:nvPr/>
        </p:nvSpPr>
        <p:spPr>
          <a:xfrm>
            <a:off x="833199" y="1253767"/>
            <a:ext cx="7477601" cy="6363092"/>
          </a:xfrm>
          <a:prstGeom prst="rect">
            <a:avLst/>
          </a:prstGeom>
          <a:noFill/>
          <a:ln/>
        </p:spPr>
        <p:txBody>
          <a:bodyPr wrap="square" rtlCol="0" anchor="t"/>
          <a:lstStyle/>
          <a:p>
            <a:pPr marL="0" indent="0" algn="just">
              <a:lnSpc>
                <a:spcPts val="2799"/>
              </a:lnSpc>
              <a:buNone/>
            </a:pPr>
            <a:r>
              <a:rPr lang="en-US" sz="1750" dirty="0">
                <a:latin typeface="Times New Roman" panose="02020603050405020304" pitchFamily="18" charset="0"/>
                <a:cs typeface="Times New Roman" panose="02020603050405020304" pitchFamily="18" charset="0"/>
              </a:rPr>
              <a:t>The goal of this research is to create an automated pneumonia diagnosis system using deep learning and Convolutional Neural Networks (CNNs). The motivation stems from the need for timely pneumonia diagnosis, addressing workforce challenges in healthcare, improving accuracy and consistency in medical imaging interpretation, providing accessibility in resource-limited settings, capitalizing on technological advancements, and potentially saving lives through early detection. The goal of the project is to develop a user-friendly system that can efficiently interpret chest X-ray pictures, minimizing the need for specialist radiologists and leading to better patient outcomes. Deep learning's iterative nature enables for continual learning and modification, assuring the system's flexibility to changing medical data and imaging technology. The ultimate goal is to install a useful tool that aids in the automation of pneumonia diagnosis.</a:t>
            </a:r>
          </a:p>
          <a:p>
            <a:pPr marL="0" indent="0" algn="just">
              <a:lnSpc>
                <a:spcPts val="2799"/>
              </a:lnSpc>
              <a:buNone/>
            </a:pPr>
            <a:endParaRPr lang="en-US" sz="1750" dirty="0">
              <a:latin typeface="Times New Roman" panose="02020603050405020304" pitchFamily="18" charset="0"/>
              <a:cs typeface="Times New Roman" panose="02020603050405020304" pitchFamily="18" charset="0"/>
            </a:endParaRPr>
          </a:p>
          <a:p>
            <a:pPr marL="0" indent="0" algn="just">
              <a:lnSpc>
                <a:spcPts val="2799"/>
              </a:lnSpc>
              <a:buNone/>
            </a:pPr>
            <a:endParaRPr lang="en-US" sz="175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DB35A6CE-DBBE-FF60-FF0C-8766A4371937}"/>
              </a:ext>
            </a:extLst>
          </p:cNvPr>
          <p:cNvPicPr>
            <a:picLocks noChangeAspect="1"/>
          </p:cNvPicPr>
          <p:nvPr/>
        </p:nvPicPr>
        <p:blipFill>
          <a:blip r:embed="rId4"/>
          <a:stretch>
            <a:fillRect/>
          </a:stretch>
        </p:blipFill>
        <p:spPr>
          <a:xfrm>
            <a:off x="8873411" y="0"/>
            <a:ext cx="5845823" cy="8229600"/>
          </a:xfrm>
          <a:prstGeom prst="rect">
            <a:avLst/>
          </a:prstGeom>
        </p:spPr>
      </p:pic>
    </p:spTree>
    <p:extLst>
      <p:ext uri="{BB962C8B-B14F-4D97-AF65-F5344CB8AC3E}">
        <p14:creationId xmlns:p14="http://schemas.microsoft.com/office/powerpoint/2010/main" val="2113119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28281"/>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8282"/>
            <a:ext cx="7477601" cy="634192"/>
          </a:xfrm>
          <a:prstGeom prst="rect">
            <a:avLst/>
          </a:prstGeom>
          <a:noFill/>
          <a:ln/>
        </p:spPr>
        <p:txBody>
          <a:bodyPr wrap="square" rtlCol="0" anchor="t"/>
          <a:lstStyle/>
          <a:p>
            <a:r>
              <a:rPr lang="en-US" sz="4400" dirty="0"/>
              <a:t>Flow chart</a:t>
            </a:r>
          </a:p>
        </p:txBody>
      </p:sp>
      <p:sp>
        <p:nvSpPr>
          <p:cNvPr id="6" name="Text 3"/>
          <p:cNvSpPr/>
          <p:nvPr/>
        </p:nvSpPr>
        <p:spPr>
          <a:xfrm>
            <a:off x="6319599" y="793103"/>
            <a:ext cx="7477601" cy="7436498"/>
          </a:xfrm>
          <a:prstGeom prst="rect">
            <a:avLst/>
          </a:prstGeom>
          <a:noFill/>
          <a:ln/>
        </p:spPr>
        <p:txBody>
          <a:bodyPr wrap="square" rtlCol="0" anchor="t"/>
          <a:lstStyle/>
          <a:p>
            <a:pPr marL="285750" indent="-285750" algn="just">
              <a:lnSpc>
                <a:spcPts val="2799"/>
              </a:lnSpc>
              <a:buFont typeface="Wingdings" panose="05000000000000000000" pitchFamily="2" charset="2"/>
              <a:buChar char="Ø"/>
            </a:pPr>
            <a:r>
              <a:rPr lang="en-US" sz="1500" b="1" dirty="0">
                <a:solidFill>
                  <a:srgbClr val="2C3249"/>
                </a:solidFill>
                <a:latin typeface="Times New Roman" panose="02020603050405020304" pitchFamily="18" charset="0"/>
                <a:ea typeface="Martel Sans" pitchFamily="34" charset="-122"/>
                <a:cs typeface="Times New Roman" panose="02020603050405020304" pitchFamily="18" charset="0"/>
              </a:rPr>
              <a:t>Data Collection:</a:t>
            </a:r>
          </a:p>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Gather a diverse dataset of chest X-ray images the dataset for normal and pneumonia-affected cases.</a:t>
            </a:r>
          </a:p>
          <a:p>
            <a:pPr marL="285750" indent="-285750" algn="just">
              <a:lnSpc>
                <a:spcPts val="2799"/>
              </a:lnSpc>
              <a:buFont typeface="Wingdings" panose="05000000000000000000" pitchFamily="2" charset="2"/>
              <a:buChar char="Ø"/>
            </a:pPr>
            <a:r>
              <a:rPr lang="en-US" sz="1500" b="1" dirty="0">
                <a:solidFill>
                  <a:srgbClr val="2C3249"/>
                </a:solidFill>
                <a:latin typeface="Times New Roman" panose="02020603050405020304" pitchFamily="18" charset="0"/>
                <a:ea typeface="Martel Sans" pitchFamily="34" charset="-122"/>
                <a:cs typeface="Times New Roman" panose="02020603050405020304" pitchFamily="18" charset="0"/>
              </a:rPr>
              <a:t>Preprocessing:</a:t>
            </a:r>
          </a:p>
          <a:p>
            <a:pPr algn="just">
              <a:lnSpc>
                <a:spcPts val="2799"/>
              </a:lnSpc>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Apply normalization, resizing, and augmentation to the dataset, Enhance the dataset for training and evaluation.</a:t>
            </a:r>
          </a:p>
          <a:p>
            <a:pPr marL="285750" indent="-285750" algn="just">
              <a:lnSpc>
                <a:spcPts val="2799"/>
              </a:lnSpc>
              <a:buFont typeface="Wingdings" panose="05000000000000000000" pitchFamily="2" charset="2"/>
              <a:buChar char="Ø"/>
            </a:pPr>
            <a:r>
              <a:rPr lang="en-US" sz="1500" b="1" dirty="0">
                <a:solidFill>
                  <a:srgbClr val="2C3249"/>
                </a:solidFill>
                <a:latin typeface="Times New Roman" panose="02020603050405020304" pitchFamily="18" charset="0"/>
                <a:ea typeface="Martel Sans" pitchFamily="34" charset="-122"/>
                <a:cs typeface="Times New Roman" panose="02020603050405020304" pitchFamily="18" charset="0"/>
              </a:rPr>
              <a:t>Model Architecture Design:</a:t>
            </a:r>
          </a:p>
          <a:p>
            <a:pPr algn="just">
              <a:lnSpc>
                <a:spcPts val="2799"/>
              </a:lnSpc>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 Design a CNN architecture suitable for pneumonia detection.(VGG16)</a:t>
            </a:r>
          </a:p>
          <a:p>
            <a:pPr marL="285750" indent="-285750" algn="just">
              <a:lnSpc>
                <a:spcPts val="2799"/>
              </a:lnSpc>
              <a:buFont typeface="Wingdings" panose="05000000000000000000" pitchFamily="2" charset="2"/>
              <a:buChar char="Ø"/>
            </a:pPr>
            <a:r>
              <a:rPr lang="en-US" sz="1500" b="1" dirty="0">
                <a:solidFill>
                  <a:srgbClr val="2C3249"/>
                </a:solidFill>
                <a:latin typeface="Times New Roman" panose="02020603050405020304" pitchFamily="18" charset="0"/>
                <a:ea typeface="Martel Sans" pitchFamily="34" charset="-122"/>
                <a:cs typeface="Times New Roman" panose="02020603050405020304" pitchFamily="18" charset="0"/>
              </a:rPr>
              <a:t>Training:</a:t>
            </a:r>
          </a:p>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   Train the CNN model using the preprocessed dataset and Implement transfer learning.</a:t>
            </a:r>
          </a:p>
          <a:p>
            <a:pPr marL="285750" indent="-285750" algn="just">
              <a:lnSpc>
                <a:spcPts val="2799"/>
              </a:lnSpc>
              <a:buFont typeface="Wingdings" panose="05000000000000000000" pitchFamily="2" charset="2"/>
              <a:buChar char="Ø"/>
            </a:pPr>
            <a:r>
              <a:rPr lang="en-US" sz="1500" b="1" dirty="0">
                <a:solidFill>
                  <a:srgbClr val="2C3249"/>
                </a:solidFill>
                <a:latin typeface="Times New Roman" panose="02020603050405020304" pitchFamily="18" charset="0"/>
                <a:ea typeface="Martel Sans" pitchFamily="34" charset="-122"/>
                <a:cs typeface="Times New Roman" panose="02020603050405020304" pitchFamily="18" charset="0"/>
              </a:rPr>
              <a:t>Validation:</a:t>
            </a:r>
          </a:p>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   Evaluate the model's performance on a separate validation set.</a:t>
            </a:r>
          </a:p>
          <a:p>
            <a:pPr marL="285750" indent="-285750" algn="just">
              <a:lnSpc>
                <a:spcPts val="2799"/>
              </a:lnSpc>
              <a:buFont typeface="Wingdings" panose="05000000000000000000" pitchFamily="2" charset="2"/>
              <a:buChar char="Ø"/>
            </a:pPr>
            <a:r>
              <a:rPr lang="en-US" sz="1500" b="1" dirty="0">
                <a:solidFill>
                  <a:srgbClr val="2C3249"/>
                </a:solidFill>
                <a:latin typeface="Times New Roman" panose="02020603050405020304" pitchFamily="18" charset="0"/>
                <a:ea typeface="Martel Sans" pitchFamily="34" charset="-122"/>
                <a:cs typeface="Times New Roman" panose="02020603050405020304" pitchFamily="18" charset="0"/>
              </a:rPr>
              <a:t>Evaluation:</a:t>
            </a:r>
          </a:p>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 Assess the model's performance on a test set using metrics like accuracy, sensitivity, specificity, and ROC-AUC.</a:t>
            </a:r>
          </a:p>
          <a:p>
            <a:pPr marL="285750" indent="-285750" algn="just">
              <a:lnSpc>
                <a:spcPts val="2799"/>
              </a:lnSpc>
              <a:buFont typeface="Wingdings" panose="05000000000000000000" pitchFamily="2" charset="2"/>
              <a:buChar char="Ø"/>
            </a:pPr>
            <a:r>
              <a:rPr lang="en-US" sz="1500" b="1" dirty="0">
                <a:solidFill>
                  <a:srgbClr val="2C3249"/>
                </a:solidFill>
                <a:latin typeface="Times New Roman" panose="02020603050405020304" pitchFamily="18" charset="0"/>
                <a:ea typeface="Martel Sans" pitchFamily="34" charset="-122"/>
                <a:cs typeface="Times New Roman" panose="02020603050405020304" pitchFamily="18" charset="0"/>
              </a:rPr>
              <a:t>Deployment:</a:t>
            </a:r>
          </a:p>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  Deploy the automated pneumonia detection system and Users upload chest X-ray images for automated analysis.</a:t>
            </a:r>
          </a:p>
          <a:p>
            <a:pPr marL="285750" indent="-285750" algn="just">
              <a:lnSpc>
                <a:spcPts val="2799"/>
              </a:lnSpc>
              <a:buFont typeface="Wingdings" panose="05000000000000000000" pitchFamily="2" charset="2"/>
              <a:buChar char="Ø"/>
            </a:pPr>
            <a:r>
              <a:rPr lang="en-US" sz="1500" b="1" dirty="0">
                <a:solidFill>
                  <a:srgbClr val="2C3249"/>
                </a:solidFill>
                <a:latin typeface="Times New Roman" panose="02020603050405020304" pitchFamily="18" charset="0"/>
                <a:ea typeface="Martel Sans" pitchFamily="34" charset="-122"/>
                <a:cs typeface="Times New Roman" panose="02020603050405020304" pitchFamily="18" charset="0"/>
              </a:rPr>
              <a:t>Results:</a:t>
            </a:r>
          </a:p>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 Provide detection results to users.</a:t>
            </a:r>
          </a:p>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 Display the system's findings, indicating normal or pneumonia-affected cases.</a:t>
            </a:r>
          </a:p>
        </p:txBody>
      </p:sp>
      <p:pic>
        <p:nvPicPr>
          <p:cNvPr id="8" name="Picture 7">
            <a:extLst>
              <a:ext uri="{FF2B5EF4-FFF2-40B4-BE49-F238E27FC236}">
                <a16:creationId xmlns:a16="http://schemas.microsoft.com/office/drawing/2014/main" id="{1B4E886F-1BF4-0663-76DD-48C5DDB47009}"/>
              </a:ext>
            </a:extLst>
          </p:cNvPr>
          <p:cNvPicPr>
            <a:picLocks noChangeAspect="1"/>
          </p:cNvPicPr>
          <p:nvPr/>
        </p:nvPicPr>
        <p:blipFill>
          <a:blip r:embed="rId4"/>
          <a:stretch>
            <a:fillRect/>
          </a:stretch>
        </p:blipFill>
        <p:spPr>
          <a:xfrm>
            <a:off x="0" y="0"/>
            <a:ext cx="5486399"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37708"/>
            <a:ext cx="14630400" cy="8229600"/>
          </a:xfrm>
          <a:prstGeom prst="rect">
            <a:avLst/>
          </a:prstGeom>
          <a:solidFill>
            <a:srgbClr val="FFFFFF"/>
          </a:solidFill>
          <a:ln w="13811">
            <a:solidFill>
              <a:srgbClr val="E5E0DF"/>
            </a:solidFill>
            <a:prstDash val="solid"/>
          </a:ln>
        </p:spPr>
        <p:txBody>
          <a:bodyPr/>
          <a:lstStyle/>
          <a:p>
            <a:endParaRPr lang="en-IN" dirty="0"/>
          </a:p>
        </p:txBody>
      </p:sp>
      <p:sp>
        <p:nvSpPr>
          <p:cNvPr id="5" name="Text 2"/>
          <p:cNvSpPr/>
          <p:nvPr/>
        </p:nvSpPr>
        <p:spPr>
          <a:xfrm>
            <a:off x="1781666" y="452487"/>
            <a:ext cx="10284247" cy="1093509"/>
          </a:xfrm>
          <a:prstGeom prst="rect">
            <a:avLst/>
          </a:prstGeom>
          <a:noFill/>
          <a:ln/>
        </p:spPr>
        <p:txBody>
          <a:bodyPr wrap="none" rtlCol="0" anchor="t"/>
          <a:lstStyle/>
          <a:p>
            <a:r>
              <a:rPr lang="en-US" sz="4400" dirty="0"/>
              <a:t>Techniques</a:t>
            </a:r>
          </a:p>
        </p:txBody>
      </p:sp>
      <p:sp>
        <p:nvSpPr>
          <p:cNvPr id="6" name="Text 3"/>
          <p:cNvSpPr/>
          <p:nvPr/>
        </p:nvSpPr>
        <p:spPr>
          <a:xfrm>
            <a:off x="1781666" y="1904214"/>
            <a:ext cx="10810741" cy="6052009"/>
          </a:xfrm>
          <a:prstGeom prst="rect">
            <a:avLst/>
          </a:prstGeom>
          <a:noFill/>
          <a:ln/>
        </p:spPr>
        <p:txBody>
          <a:bodyPr wrap="square" rtlCol="0" anchor="t"/>
          <a:lstStyle/>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ea typeface="Martel Sans" pitchFamily="34" charset="-122"/>
                <a:cs typeface="Times New Roman" panose="02020603050405020304" pitchFamily="18" charset="0"/>
              </a:rPr>
              <a:t>VGG16:</a:t>
            </a:r>
          </a:p>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This Convolutional Neural Network (CNN) architecture is simple and widely used for ImageNet, a large visible database mission used in research on visual object detection software.</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Transfer learning (TL): </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This deep learning technique is centered around using a neural network that has already been trained, storing the knowledge it gains from solving a particular problem, and then applying that knowledge to new datasets. </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Tensor Flow: </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An open-source machine learning package called TensorFlow is used to compute numbers using data flow graphs. Artificial intelligence and machine learning are two uses for it.</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Keras: </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It is a Python module for deep learning that runs on the top of TensorFlow library</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SciPy : </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SciPy is a free and open-source Python module used for technical and scientific computing. As we require Image Transformations in this article we have to install SciPy module</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GLOB:</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In Python, the glob module is used to retrieve files/pathnames matching a specified pattern.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EF593-C431-B249-BFD2-F787A5D2B27C}"/>
              </a:ext>
            </a:extLst>
          </p:cNvPr>
          <p:cNvSpPr>
            <a:spLocks noGrp="1"/>
          </p:cNvSpPr>
          <p:nvPr>
            <p:ph type="title"/>
          </p:nvPr>
        </p:nvSpPr>
        <p:spPr>
          <a:xfrm>
            <a:off x="391441" y="267260"/>
            <a:ext cx="12933120" cy="861744"/>
          </a:xfrm>
        </p:spPr>
        <p:txBody>
          <a:bodyPr/>
          <a:lstStyle/>
          <a:p>
            <a:r>
              <a:rPr lang="en-US" b="1"/>
              <a:t>TRAINING DATA</a:t>
            </a:r>
            <a:endParaRPr lang="en-IN" b="1" dirty="0"/>
          </a:p>
        </p:txBody>
      </p:sp>
      <p:pic>
        <p:nvPicPr>
          <p:cNvPr id="4" name="Picture 3">
            <a:extLst>
              <a:ext uri="{FF2B5EF4-FFF2-40B4-BE49-F238E27FC236}">
                <a16:creationId xmlns:a16="http://schemas.microsoft.com/office/drawing/2014/main" id="{31408FD7-5247-EA47-7BD6-F801D7252258}"/>
              </a:ext>
            </a:extLst>
          </p:cNvPr>
          <p:cNvPicPr>
            <a:picLocks noChangeAspect="1"/>
          </p:cNvPicPr>
          <p:nvPr/>
        </p:nvPicPr>
        <p:blipFill>
          <a:blip r:embed="rId2"/>
          <a:stretch>
            <a:fillRect/>
          </a:stretch>
        </p:blipFill>
        <p:spPr>
          <a:xfrm>
            <a:off x="0" y="1129004"/>
            <a:ext cx="14630400" cy="7100596"/>
          </a:xfrm>
          <a:prstGeom prst="rect">
            <a:avLst/>
          </a:prstGeom>
        </p:spPr>
      </p:pic>
    </p:spTree>
    <p:extLst>
      <p:ext uri="{BB962C8B-B14F-4D97-AF65-F5344CB8AC3E}">
        <p14:creationId xmlns:p14="http://schemas.microsoft.com/office/powerpoint/2010/main" val="812358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23A73-076A-21EC-AA9B-6DEC4E97B811}"/>
              </a:ext>
            </a:extLst>
          </p:cNvPr>
          <p:cNvSpPr>
            <a:spLocks noGrp="1"/>
          </p:cNvSpPr>
          <p:nvPr>
            <p:ph type="title"/>
          </p:nvPr>
        </p:nvSpPr>
        <p:spPr>
          <a:xfrm>
            <a:off x="848640" y="86977"/>
            <a:ext cx="12933120" cy="861744"/>
          </a:xfrm>
        </p:spPr>
        <p:txBody>
          <a:bodyPr/>
          <a:lstStyle/>
          <a:p>
            <a:r>
              <a:rPr lang="en-US" b="1" dirty="0"/>
              <a:t>TESTING DATA &amp; FINAL OUTPUT</a:t>
            </a:r>
            <a:endParaRPr lang="en-IN" b="1" dirty="0"/>
          </a:p>
        </p:txBody>
      </p:sp>
      <p:pic>
        <p:nvPicPr>
          <p:cNvPr id="4" name="Picture 3">
            <a:extLst>
              <a:ext uri="{FF2B5EF4-FFF2-40B4-BE49-F238E27FC236}">
                <a16:creationId xmlns:a16="http://schemas.microsoft.com/office/drawing/2014/main" id="{531F963C-D221-D504-834B-C1DB918D5A24}"/>
              </a:ext>
            </a:extLst>
          </p:cNvPr>
          <p:cNvPicPr>
            <a:picLocks noChangeAspect="1"/>
          </p:cNvPicPr>
          <p:nvPr/>
        </p:nvPicPr>
        <p:blipFill>
          <a:blip r:embed="rId2"/>
          <a:stretch>
            <a:fillRect/>
          </a:stretch>
        </p:blipFill>
        <p:spPr>
          <a:xfrm>
            <a:off x="0" y="830424"/>
            <a:ext cx="14630400" cy="8229600"/>
          </a:xfrm>
          <a:prstGeom prst="rect">
            <a:avLst/>
          </a:prstGeom>
        </p:spPr>
      </p:pic>
    </p:spTree>
    <p:extLst>
      <p:ext uri="{BB962C8B-B14F-4D97-AF65-F5344CB8AC3E}">
        <p14:creationId xmlns:p14="http://schemas.microsoft.com/office/powerpoint/2010/main" val="10340275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265</TotalTime>
  <Words>922</Words>
  <Application>Microsoft Office PowerPoint</Application>
  <PresentationFormat>Custom</PresentationFormat>
  <Paragraphs>82</Paragraphs>
  <Slides>11</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Arial</vt:lpstr>
      <vt:lpstr>Calibri</vt:lpstr>
      <vt:lpstr>Calibri Light</vt:lpstr>
      <vt:lpstr>Kanit</vt:lpstr>
      <vt:lpstr>Lobster</vt:lpstr>
      <vt:lpstr>Martel Sans</vt:lpstr>
      <vt:lpstr>Poppins</vt:lpstr>
      <vt:lpstr>Times New Roman</vt:lpstr>
      <vt:lpstr>Wingdings</vt:lpstr>
      <vt:lpstr>Office Theme</vt:lpstr>
      <vt:lpstr>PowerPoint Presentation</vt:lpstr>
      <vt:lpstr>Outline</vt:lpstr>
      <vt:lpstr>PowerPoint Presentation</vt:lpstr>
      <vt:lpstr>PowerPoint Presentation</vt:lpstr>
      <vt:lpstr>PowerPoint Presentation</vt:lpstr>
      <vt:lpstr>PowerPoint Presentation</vt:lpstr>
      <vt:lpstr>PowerPoint Presentation</vt:lpstr>
      <vt:lpstr>TRAINING DATA</vt:lpstr>
      <vt:lpstr>TESTING DATA &amp; FINAL OUTPUT</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SRIRAM MADASU</cp:lastModifiedBy>
  <cp:revision>49</cp:revision>
  <dcterms:created xsi:type="dcterms:W3CDTF">2023-12-16T15:34:07Z</dcterms:created>
  <dcterms:modified xsi:type="dcterms:W3CDTF">2024-01-10T08:16:08Z</dcterms:modified>
</cp:coreProperties>
</file>